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83" r:id="rId1"/>
  </p:sldMasterIdLst>
  <p:sldIdLst>
    <p:sldId id="256" r:id="rId2"/>
    <p:sldId id="260" r:id="rId3"/>
    <p:sldId id="261" r:id="rId4"/>
    <p:sldId id="264" r:id="rId5"/>
    <p:sldId id="267" r:id="rId6"/>
    <p:sldId id="268" r:id="rId7"/>
    <p:sldId id="273" r:id="rId8"/>
    <p:sldId id="287" r:id="rId9"/>
    <p:sldId id="269" r:id="rId10"/>
    <p:sldId id="271" r:id="rId11"/>
    <p:sldId id="274" r:id="rId12"/>
    <p:sldId id="286" r:id="rId13"/>
    <p:sldId id="275" r:id="rId14"/>
    <p:sldId id="277" r:id="rId15"/>
    <p:sldId id="279" r:id="rId16"/>
    <p:sldId id="280" r:id="rId17"/>
    <p:sldId id="281" r:id="rId18"/>
    <p:sldId id="282" r:id="rId19"/>
    <p:sldId id="283" r:id="rId20"/>
    <p:sldId id="284" r:id="rId21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5F3C2-D16F-5CD3-C62C-009654DD3C30}" v="36" dt="2022-07-05T23:20:05.802"/>
    <p1510:client id="{3E3B8BDE-0B9E-C864-384C-028357BFBB4A}" v="18" dt="2022-06-02T03:16:31.854"/>
    <p1510:client id="{509FA519-2BE2-7263-2AF9-EC22111F9EEC}" v="4" dt="2022-04-01T05:45:08.145"/>
    <p1510:client id="{52FCADE9-CB5C-027E-1C8E-61E6C30D73D6}" v="23" dt="2022-05-31T10:57:29.784"/>
    <p1510:client id="{59488E03-91CA-4B83-170B-CB45E0806018}" v="629" dt="2022-03-28T14:18:50.037"/>
    <p1510:client id="{5F58C410-F369-A8D1-F6F2-ED36834CB304}" v="174" dt="2022-06-01T14:24:25.711"/>
    <p1510:client id="{608DE8A2-86CE-CBB9-7035-2E63B9C6ABAB}" v="1187" dt="2022-03-28T20:59:01.047"/>
    <p1510:client id="{67FA4035-6E8A-F550-1E40-798DABF37FCF}" v="211" dt="2022-07-05T09:12:56.213"/>
    <p1510:client id="{79164B61-05F7-4280-A7D3-FF0C4ABFF3F8}" v="245" dt="2022-03-27T16:38:54.326"/>
    <p1510:client id="{796828D6-9DDF-BBCD-C9FC-F6E36BCEDEEC}" v="1" dt="2022-06-01T15:49:20.283"/>
    <p1510:client id="{981B95F2-C786-06D9-E576-20774CC68BC6}" v="308" dt="2022-05-29T11:38:22.295"/>
    <p1510:client id="{AE40ED7D-97D4-3E75-D833-486E8A242FD1}" v="10" dt="2022-04-01T05:48:00.633"/>
    <p1510:client id="{CC850B3C-13EB-008F-F06F-55F12DB2F1EF}" v="248" dt="2022-03-27T17:44:37.240"/>
    <p1510:client id="{CD496A5D-2772-D237-DBD5-FE54BF7031C1}" v="1" dt="2022-04-01T05:53:46.034"/>
    <p1510:client id="{D0DCBCBA-6E7B-E9FD-6C94-6DDC77AC0C24}" v="1275" dt="2022-05-29T21:20:25.685"/>
    <p1510:client id="{D589A5CD-5430-E148-29DA-C6E80D6C138B}" v="144" dt="2022-07-05T08:31:56.365"/>
    <p1510:client id="{FF99632E-9082-8BFA-7ACB-894F38565DB5}" v="12" dt="2022-03-27T17:06:03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60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9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85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3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0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5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283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34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71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48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1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0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霧氣瀰漫的山脈">
            <a:extLst>
              <a:ext uri="{FF2B5EF4-FFF2-40B4-BE49-F238E27FC236}">
                <a16:creationId xmlns:a16="http://schemas.microsoft.com/office/drawing/2014/main" id="{5D54C7A9-C6D5-D075-9205-91B1CFF4E0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0646" y="3248993"/>
            <a:ext cx="10058400" cy="15818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r>
              <a:rPr lang="zh-TW" altLang="en-US" sz="5200">
                <a:solidFill>
                  <a:srgbClr val="FFFFFF"/>
                </a:solidFill>
                <a:ea typeface="新細明體"/>
              </a:rPr>
              <a:t>黃柏碩</a:t>
            </a:r>
            <a:br>
              <a:rPr lang="zh-TW" altLang="en-US" sz="5200" dirty="0">
                <a:solidFill>
                  <a:srgbClr val="FFFFFF"/>
                </a:solidFill>
                <a:ea typeface="新細明體"/>
              </a:rPr>
            </a:br>
            <a:r>
              <a:rPr lang="zh-TW" altLang="en-US" sz="5200">
                <a:solidFill>
                  <a:srgbClr val="FFFFFF"/>
                </a:solidFill>
                <a:ea typeface="新細明體"/>
              </a:rPr>
              <a:t>Ryan Huang</a:t>
            </a:r>
          </a:p>
        </p:txBody>
      </p:sp>
    </p:spTree>
    <p:extLst>
      <p:ext uri="{BB962C8B-B14F-4D97-AF65-F5344CB8AC3E}">
        <p14:creationId xmlns:p14="http://schemas.microsoft.com/office/powerpoint/2010/main" val="387934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霧氣瀰漫的山脈">
            <a:extLst>
              <a:ext uri="{FF2B5EF4-FFF2-40B4-BE49-F238E27FC236}">
                <a16:creationId xmlns:a16="http://schemas.microsoft.com/office/drawing/2014/main" id="{2D21BBCD-09A6-267E-1771-F6E49D14B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19059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72D9BA-92D2-4663-743E-B0DB2700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5400">
                <a:solidFill>
                  <a:srgbClr val="FFFFFF"/>
                </a:solidFill>
              </a:rPr>
              <a:t>Feature Selection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201D010-F6CC-1A9D-C53A-0975CA5D4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2200" b="1" dirty="0" err="1">
                <a:solidFill>
                  <a:srgbClr val="FFFFFF"/>
                </a:solidFill>
                <a:ea typeface="新細明體"/>
              </a:rPr>
              <a:t>fs.SelectKBest</a:t>
            </a:r>
            <a:r>
              <a:rPr lang="en-US" altLang="zh-TW" sz="2200" b="1" dirty="0">
                <a:solidFill>
                  <a:srgbClr val="FFFFFF"/>
                </a:solidFill>
                <a:ea typeface="新細明體"/>
              </a:rPr>
              <a:t>() : method to select the best features that relate to the result.</a:t>
            </a:r>
            <a:endParaRPr lang="en-US" altLang="zh-TW" sz="2200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r>
              <a:rPr lang="en-US" altLang="zh-TW" sz="2200" b="1" dirty="0" err="1">
                <a:solidFill>
                  <a:srgbClr val="FFFFFF"/>
                </a:solidFill>
                <a:ea typeface="新細明體"/>
              </a:rPr>
              <a:t>Score_func</a:t>
            </a:r>
            <a:r>
              <a:rPr lang="en-US" altLang="zh-TW" sz="2200" b="1" dirty="0">
                <a:solidFill>
                  <a:srgbClr val="FFFFFF"/>
                </a:solidFill>
                <a:ea typeface="新細明體"/>
              </a:rPr>
              <a:t> : </a:t>
            </a:r>
            <a:r>
              <a:rPr lang="en-US" altLang="zh-TW" sz="2200" b="1" dirty="0" err="1">
                <a:solidFill>
                  <a:srgbClr val="FFFFFF"/>
                </a:solidFill>
                <a:ea typeface="新細明體"/>
              </a:rPr>
              <a:t>fs.mutual_info_classif</a:t>
            </a:r>
            <a:r>
              <a:rPr lang="en-US" altLang="zh-TW" sz="2200" b="1" dirty="0">
                <a:solidFill>
                  <a:srgbClr val="FFFFFF"/>
                </a:solidFill>
                <a:ea typeface="新細明體"/>
              </a:rPr>
              <a:t>, </a:t>
            </a:r>
            <a:r>
              <a:rPr lang="en-US" sz="2200" b="1" dirty="0" err="1">
                <a:solidFill>
                  <a:srgbClr val="FFFFFF"/>
                </a:solidFill>
                <a:ea typeface="新細明體"/>
              </a:rPr>
              <a:t>fs.f_classif</a:t>
            </a:r>
            <a:r>
              <a:rPr lang="en-US" sz="2200" b="1" dirty="0">
                <a:solidFill>
                  <a:srgbClr val="FFFFFF"/>
                </a:solidFill>
                <a:ea typeface="新細明體"/>
              </a:rPr>
              <a:t>(ANOVA)</a:t>
            </a:r>
          </a:p>
          <a:p>
            <a:pPr>
              <a:buSzPct val="114999"/>
            </a:pPr>
            <a:r>
              <a:rPr lang="en-US" altLang="zh-TW" sz="2200" b="1" dirty="0">
                <a:solidFill>
                  <a:srgbClr val="FFFFFF"/>
                </a:solidFill>
                <a:ea typeface="新細明體"/>
              </a:rPr>
              <a:t>Scores_ : we can check the score to determine which feature are most important.</a:t>
            </a:r>
            <a:endParaRPr lang="en-US" altLang="zh-TW" sz="2200" b="1" dirty="0">
              <a:solidFill>
                <a:srgbClr val="FFFFFF"/>
              </a:solidFill>
              <a:ea typeface="新細明體"/>
              <a:cs typeface="Calibri"/>
            </a:endParaRPr>
          </a:p>
        </p:txBody>
      </p:sp>
      <p:pic>
        <p:nvPicPr>
          <p:cNvPr id="3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F7E93D4F-A257-00F8-D0E4-74F4D5B8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91" y="3294742"/>
            <a:ext cx="4324350" cy="3311322"/>
          </a:xfrm>
          <a:prstGeom prst="rect">
            <a:avLst/>
          </a:prstGeom>
        </p:spPr>
      </p:pic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88154491-CCA4-D00A-F512-C81230FB1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96033"/>
            <a:ext cx="4133850" cy="331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9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霧氣瀰漫的山脈">
            <a:extLst>
              <a:ext uri="{FF2B5EF4-FFF2-40B4-BE49-F238E27FC236}">
                <a16:creationId xmlns:a16="http://schemas.microsoft.com/office/drawing/2014/main" id="{545B4975-5CE7-FEB7-D290-1C6F35D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9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72D9BA-92D2-4663-743E-B0DB2700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5000">
                <a:solidFill>
                  <a:srgbClr val="FFFFFF"/>
                </a:solidFill>
              </a:rPr>
              <a:t>Feature Selection---KNN increase best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A6CFA91-C31C-1B4E-6722-19D95C96A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01869"/>
            <a:ext cx="10515600" cy="1252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2200" b="1" dirty="0">
                <a:solidFill>
                  <a:srgbClr val="FFFFFF"/>
                </a:solidFill>
                <a:ea typeface="新細明體"/>
              </a:rPr>
              <a:t>KNN model increase most under the feature selection.</a:t>
            </a:r>
          </a:p>
          <a:p>
            <a:r>
              <a:rPr lang="en-US" altLang="zh-TW" sz="2200" b="1" dirty="0">
                <a:solidFill>
                  <a:srgbClr val="FFFFFF"/>
                </a:solidFill>
                <a:ea typeface="新細明體"/>
              </a:rPr>
              <a:t>The best numbers of neighbors in KNN slightly change.</a:t>
            </a:r>
            <a:endParaRPr lang="en-US" altLang="zh-TW" sz="2200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r>
              <a:rPr lang="en-US" altLang="zh-TW" sz="2200" b="1" dirty="0">
                <a:solidFill>
                  <a:srgbClr val="FFFFFF"/>
                </a:solidFill>
                <a:ea typeface="新細明體"/>
              </a:rPr>
              <a:t>Random Forest still hold the best performance.</a:t>
            </a:r>
            <a:endParaRPr lang="en-US" altLang="zh-TW" sz="2200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endParaRPr lang="en-US" altLang="zh-TW" sz="2200">
              <a:solidFill>
                <a:srgbClr val="FFFFFF"/>
              </a:solidFill>
            </a:endParaRPr>
          </a:p>
        </p:txBody>
      </p:sp>
      <p:sp>
        <p:nvSpPr>
          <p:cNvPr id="12" name="文字方塊 1">
            <a:extLst>
              <a:ext uri="{FF2B5EF4-FFF2-40B4-BE49-F238E27FC236}">
                <a16:creationId xmlns:a16="http://schemas.microsoft.com/office/drawing/2014/main" id="{0E67E5FC-CA7F-0054-9AE1-70BDB37FE516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dirty="0">
              <a:ea typeface="新細明體"/>
            </a:endParaRPr>
          </a:p>
        </p:txBody>
      </p:sp>
      <p:sp>
        <p:nvSpPr>
          <p:cNvPr id="15" name="文字方塊 1">
            <a:extLst>
              <a:ext uri="{FF2B5EF4-FFF2-40B4-BE49-F238E27FC236}">
                <a16:creationId xmlns:a16="http://schemas.microsoft.com/office/drawing/2014/main" id="{0E67E5FC-CA7F-0054-9AE1-70BDB37FE516}"/>
              </a:ext>
            </a:extLst>
          </p:cNvPr>
          <p:cNvSpPr txBox="1"/>
          <p:nvPr/>
        </p:nvSpPr>
        <p:spPr>
          <a:xfrm>
            <a:off x="9591675" y="6543675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dirty="0">
              <a:ea typeface="新細明體"/>
            </a:endParaRPr>
          </a:p>
        </p:txBody>
      </p:sp>
      <p:pic>
        <p:nvPicPr>
          <p:cNvPr id="3" name="圖片 4">
            <a:extLst>
              <a:ext uri="{FF2B5EF4-FFF2-40B4-BE49-F238E27FC236}">
                <a16:creationId xmlns:a16="http://schemas.microsoft.com/office/drawing/2014/main" id="{B33ADA1F-386E-ED04-7FB0-9871F1CF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85" y="3147695"/>
            <a:ext cx="5087215" cy="34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2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霧氣瀰漫的山脈">
            <a:extLst>
              <a:ext uri="{FF2B5EF4-FFF2-40B4-BE49-F238E27FC236}">
                <a16:creationId xmlns:a16="http://schemas.microsoft.com/office/drawing/2014/main" id="{545B4975-5CE7-FEB7-D290-1C6F35D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13864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72D9BA-92D2-4663-743E-B0DB2700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5000" dirty="0">
                <a:solidFill>
                  <a:srgbClr val="FFFFFF"/>
                </a:solidFill>
                <a:ea typeface="新細明體"/>
              </a:rPr>
              <a:t>PCA—not so well</a:t>
            </a:r>
            <a:endParaRPr lang="en-US" altLang="zh-TW" sz="5000" dirty="0">
              <a:solidFill>
                <a:srgbClr val="FFFFFF"/>
              </a:solidFill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A6CFA91-C31C-1B4E-6722-19D95C96A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01869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zh-TW" sz="2200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endParaRPr lang="en-US" altLang="zh-TW" sz="2200">
              <a:solidFill>
                <a:srgbClr val="FFFFFF"/>
              </a:solidFill>
            </a:endParaRPr>
          </a:p>
        </p:txBody>
      </p:sp>
      <p:sp>
        <p:nvSpPr>
          <p:cNvPr id="15" name="文字方塊 1">
            <a:extLst>
              <a:ext uri="{FF2B5EF4-FFF2-40B4-BE49-F238E27FC236}">
                <a16:creationId xmlns:a16="http://schemas.microsoft.com/office/drawing/2014/main" id="{0E67E5FC-CA7F-0054-9AE1-70BDB37FE516}"/>
              </a:ext>
            </a:extLst>
          </p:cNvPr>
          <p:cNvSpPr txBox="1"/>
          <p:nvPr/>
        </p:nvSpPr>
        <p:spPr>
          <a:xfrm>
            <a:off x="9591675" y="6543675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dirty="0">
              <a:ea typeface="新細明體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4658230-63D8-F212-D54A-9178ABF3285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>
              <a:solidFill>
                <a:srgbClr val="D4D4D4"/>
              </a:solidFill>
              <a:latin typeface="Consola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87BE433-EE48-F332-E2F1-9811EB9D1B3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>
              <a:solidFill>
                <a:srgbClr val="D4D4D4"/>
              </a:solidFill>
              <a:latin typeface="Consola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03BB2E-5992-8AB5-3BE0-5DBA2154B8BF}"/>
              </a:ext>
            </a:extLst>
          </p:cNvPr>
          <p:cNvSpPr txBox="1"/>
          <p:nvPr/>
        </p:nvSpPr>
        <p:spPr>
          <a:xfrm>
            <a:off x="4724400" y="320040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endParaRPr lang="zh-TW" altLang="en-US"/>
          </a:p>
          <a:p>
            <a:endParaRPr lang="en-US" altLang="zh-TW" dirty="0">
              <a:solidFill>
                <a:srgbClr val="D4D4D4"/>
              </a:solidFill>
              <a:latin typeface="Consolas"/>
              <a:ea typeface="新細明體"/>
            </a:endParaRPr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A9571C5E-7535-5C21-B43C-5E654028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181" y="1786872"/>
            <a:ext cx="7750752" cy="50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AE918A59-EC9F-EDCB-24F8-297AD20C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9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24E96D-FBF8-2E9F-DD5E-ABD5DFC7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400">
                <a:solidFill>
                  <a:srgbClr val="FFFFFF"/>
                </a:solidFill>
                <a:ea typeface="新細明體"/>
                <a:cs typeface="Calibri Light"/>
              </a:rPr>
              <a:t>Conclusion</a:t>
            </a:r>
            <a:endParaRPr lang="zh-TW" altLang="en-US" sz="5400">
              <a:solidFill>
                <a:srgbClr val="FFFFFF"/>
              </a:solidFill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53D51-F8B1-F9E1-9B3D-18CE28AE5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400" b="1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The model that had the </a:t>
            </a:r>
            <a:r>
              <a:rPr lang="zh-TW" altLang="en-US" sz="2400" b="1">
                <a:latin typeface="Calibri"/>
                <a:ea typeface="新細明體"/>
                <a:cs typeface="Calibri"/>
              </a:rPr>
              <a:t>best performance</a:t>
            </a:r>
            <a:r>
              <a:rPr lang="zh-TW" altLang="en-US" sz="2400" b="1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 is </a:t>
            </a:r>
            <a:r>
              <a:rPr lang="zh-TW" altLang="en-US" sz="2400" b="1">
                <a:latin typeface="Calibri"/>
                <a:ea typeface="新細明體"/>
                <a:cs typeface="Calibri"/>
              </a:rPr>
              <a:t>Random Forest</a:t>
            </a:r>
            <a:r>
              <a:rPr lang="zh-TW" altLang="en-US" sz="2400" b="1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.</a:t>
            </a:r>
          </a:p>
          <a:p>
            <a:pPr>
              <a:buSzPct val="114999"/>
            </a:pPr>
            <a:r>
              <a:rPr lang="zh-TW" altLang="en-US" sz="2400" b="1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The model that </a:t>
            </a:r>
            <a:r>
              <a:rPr lang="zh-TW" altLang="en-US" sz="2400" b="1">
                <a:latin typeface="Calibri"/>
                <a:ea typeface="新細明體"/>
                <a:cs typeface="Calibri"/>
              </a:rPr>
              <a:t>increase most</a:t>
            </a:r>
            <a:r>
              <a:rPr lang="zh-TW" altLang="en-US" sz="2400" b="1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 after the feature-selection is </a:t>
            </a:r>
            <a:r>
              <a:rPr lang="zh-TW" altLang="en-US" sz="2400" b="1">
                <a:latin typeface="Calibri"/>
                <a:ea typeface="新細明體"/>
                <a:cs typeface="Calibri"/>
              </a:rPr>
              <a:t>KNN</a:t>
            </a:r>
            <a:r>
              <a:rPr lang="zh-TW" altLang="en-US" sz="2400" b="1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.</a:t>
            </a:r>
          </a:p>
          <a:p>
            <a:pPr>
              <a:buSzPct val="114999"/>
            </a:pPr>
            <a:r>
              <a:rPr lang="zh-TW" altLang="en-US" sz="2400" b="1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The model had many </a:t>
            </a:r>
            <a:r>
              <a:rPr lang="zh-TW" altLang="en-US" sz="2400" b="1">
                <a:latin typeface="Calibri"/>
                <a:ea typeface="新細明體"/>
                <a:cs typeface="Calibri"/>
              </a:rPr>
              <a:t>noise data</a:t>
            </a:r>
            <a:r>
              <a:rPr lang="zh-TW" altLang="en-US" sz="2400" b="1">
                <a:solidFill>
                  <a:srgbClr val="FFFFFF"/>
                </a:solidFill>
                <a:latin typeface="Calibri"/>
                <a:ea typeface="新細明體"/>
                <a:cs typeface="Calibri"/>
              </a:rPr>
              <a:t>.</a:t>
            </a:r>
            <a:r>
              <a:rPr lang="zh-TW" altLang="en-US" sz="2400">
                <a:solidFill>
                  <a:srgbClr val="FFFFFF"/>
                </a:solidFill>
                <a:ea typeface="新細明體"/>
                <a:cs typeface="Calibri"/>
              </a:rPr>
              <a:t> </a:t>
            </a:r>
            <a:br>
              <a:rPr lang="zh-TW" altLang="en-US" sz="2200" dirty="0">
                <a:ea typeface="新細明體"/>
                <a:cs typeface="Calibri"/>
              </a:rPr>
            </a:br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  <a:p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47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A5C4B023-166C-780A-57B3-6EDDB92D7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0689" r="-1" b="-1"/>
          <a:stretch/>
        </p:blipFill>
        <p:spPr>
          <a:xfrm>
            <a:off x="20" y="9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6C0F571-C2B8-8873-9637-BA3528AC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600" dirty="0">
                <a:solidFill>
                  <a:srgbClr val="FFFFFF"/>
                </a:solidFill>
                <a:ea typeface="新細明體"/>
              </a:rPr>
              <a:t>STAS Detection of Lung </a:t>
            </a:r>
            <a:r>
              <a:rPr lang="en-US" altLang="zh-TW" sz="6600" dirty="0">
                <a:ea typeface="新細明體"/>
                <a:cs typeface="+mj-lt"/>
              </a:rPr>
              <a:t>A</a:t>
            </a:r>
            <a:r>
              <a:rPr lang="en-US" sz="6600" dirty="0">
                <a:ea typeface="+mj-lt"/>
                <a:cs typeface="+mj-lt"/>
              </a:rPr>
              <a:t>denocarcinoma</a:t>
            </a:r>
            <a:endParaRPr lang="en-US" altLang="zh-TW" sz="6600" dirty="0">
              <a:solidFill>
                <a:srgbClr val="FFFFFF"/>
              </a:solidFill>
            </a:endParaRPr>
          </a:p>
          <a:p>
            <a:pPr algn="ctr"/>
            <a:endParaRPr lang="en-US" altLang="zh-TW" sz="6600" b="1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335535-286A-6FC3-BC8F-0C074A515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Online competition</a:t>
            </a:r>
            <a:endParaRPr lang="en-US" altLang="zh-TW" b="1" dirty="0">
              <a:solidFill>
                <a:srgbClr val="FFFFFF"/>
              </a:solidFill>
            </a:endParaRP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61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AE918A59-EC9F-EDCB-24F8-297AD20C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9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24E96D-FBF8-2E9F-DD5E-ABD5DFC7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400">
                <a:solidFill>
                  <a:srgbClr val="FFFFFF"/>
                </a:solidFill>
                <a:ea typeface="新細明體"/>
                <a:cs typeface="Calibri Light"/>
              </a:rPr>
              <a:t>Data</a:t>
            </a:r>
            <a:endParaRPr lang="zh-TW" sz="5400">
              <a:solidFill>
                <a:srgbClr val="FFFFFF"/>
              </a:solidFill>
            </a:endParaRP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53D51-F8B1-F9E1-9B3D-18CE28AE5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5262664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2200" b="1" dirty="0">
                <a:solidFill>
                  <a:srgbClr val="FFFFFF"/>
                </a:solidFill>
                <a:ea typeface="等线"/>
              </a:rPr>
              <a:t>STAS(spread through air spaces) of lung adenocarcinoma</a:t>
            </a:r>
            <a:r>
              <a:rPr lang="zh-TW" altLang="en-US" sz="2200" b="1" dirty="0">
                <a:solidFill>
                  <a:srgbClr val="FFFFFF"/>
                </a:solidFill>
                <a:ea typeface="等线"/>
              </a:rPr>
              <a:t>  </a:t>
            </a:r>
          </a:p>
          <a:p>
            <a:r>
              <a:rPr lang="zh-TW" altLang="en-US" sz="2200" b="1">
                <a:solidFill>
                  <a:srgbClr val="FFFFFF"/>
                </a:solidFill>
                <a:ea typeface="等线"/>
              </a:rPr>
              <a:t>1053 slice images of lung</a:t>
            </a:r>
          </a:p>
          <a:p>
            <a:r>
              <a:rPr lang="zh-TW" altLang="en-US" sz="2200" b="1">
                <a:solidFill>
                  <a:srgbClr val="FFFFFF"/>
                </a:solidFill>
                <a:ea typeface="等线"/>
              </a:rPr>
              <a:t>Image size:1716*942</a:t>
            </a:r>
            <a:endParaRPr lang="zh-TW" altLang="en-US" sz="2200" b="1" dirty="0">
              <a:solidFill>
                <a:srgbClr val="FFFFFF"/>
              </a:solidFill>
              <a:ea typeface="等线"/>
            </a:endParaRPr>
          </a:p>
          <a:p>
            <a:r>
              <a:rPr lang="zh-TW" altLang="en-US" sz="2200" b="1">
                <a:solidFill>
                  <a:srgbClr val="FFFFFF"/>
                </a:solidFill>
                <a:ea typeface="等线"/>
              </a:rPr>
              <a:t>Corresponding lable files</a:t>
            </a:r>
            <a:endParaRPr lang="zh-TW" altLang="en-US" sz="2200" b="1" dirty="0">
              <a:solidFill>
                <a:srgbClr val="FFFFFF"/>
              </a:solidFill>
              <a:ea typeface="等线"/>
            </a:endParaRPr>
          </a:p>
          <a:p>
            <a:r>
              <a:rPr lang="zh-TW" altLang="en-US" sz="2200" b="1">
                <a:solidFill>
                  <a:srgbClr val="FFFFFF"/>
                </a:solidFill>
                <a:ea typeface="等线"/>
                <a:cs typeface="Calibri"/>
              </a:rPr>
              <a:t>Data split to train and val set(9:1)</a:t>
            </a:r>
          </a:p>
          <a:p>
            <a:r>
              <a:rPr lang="zh-TW" altLang="en-US" sz="2200" b="1">
                <a:solidFill>
                  <a:srgbClr val="FFFFFF"/>
                </a:solidFill>
                <a:ea typeface="等线"/>
              </a:rPr>
              <a:t>Public testing set and private testing set</a:t>
            </a:r>
            <a:br>
              <a:rPr lang="zh-TW" altLang="en-US" sz="2200" dirty="0">
                <a:ea typeface="新細明體"/>
                <a:cs typeface="Calibri"/>
              </a:rPr>
            </a:br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  <a:p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</p:txBody>
      </p:sp>
      <p:pic>
        <p:nvPicPr>
          <p:cNvPr id="4" name="圖片 5">
            <a:extLst>
              <a:ext uri="{FF2B5EF4-FFF2-40B4-BE49-F238E27FC236}">
                <a16:creationId xmlns:a16="http://schemas.microsoft.com/office/drawing/2014/main" id="{F3ED9CEF-C9C1-5F07-C71A-3F64616AA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443" y="2773335"/>
            <a:ext cx="4818433" cy="264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38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AE918A59-EC9F-EDCB-24F8-297AD20C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13864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24E96D-FBF8-2E9F-DD5E-ABD5DFC7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400">
                <a:solidFill>
                  <a:srgbClr val="FFFFFF"/>
                </a:solidFill>
                <a:ea typeface="新細明體"/>
                <a:cs typeface="Calibri Light"/>
              </a:rPr>
              <a:t>Model and Environment</a:t>
            </a:r>
            <a:endParaRPr lang="zh-TW" sz="5400">
              <a:solidFill>
                <a:srgbClr val="FFFFFF"/>
              </a:solidFill>
            </a:endParaRP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53D51-F8B1-F9E1-9B3D-18CE28AE5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5328139" cy="41768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b="1">
                <a:solidFill>
                  <a:srgbClr val="FFFFFF"/>
                </a:solidFill>
                <a:ea typeface="新細明體"/>
                <a:cs typeface="Calibri"/>
              </a:rPr>
              <a:t>Yolov5</a:t>
            </a:r>
            <a:r>
              <a:rPr lang="zh-TW" sz="2400" b="1">
                <a:ea typeface="新細明體"/>
                <a:cs typeface="Calibri"/>
              </a:rPr>
              <a:t>---object detection model</a:t>
            </a:r>
            <a:endParaRPr lang="zh-TW" altLang="en-US" sz="2400" b="1">
              <a:solidFill>
                <a:srgbClr val="FFFFFF"/>
              </a:solidFill>
              <a:ea typeface="新細明體"/>
              <a:cs typeface="Calibri"/>
            </a:endParaRPr>
          </a:p>
          <a:p>
            <a:pPr lvl="1" indent="0"/>
            <a:r>
              <a:rPr lang="en-US" altLang="zh-TW" sz="2000" b="1" dirty="0">
                <a:ea typeface="新細明體"/>
                <a:cs typeface="+mn-lt"/>
              </a:rPr>
              <a:t>High Accuracy</a:t>
            </a:r>
            <a:endParaRPr lang="zh-TW" sz="2000" b="1" dirty="0">
              <a:ea typeface="新細明體"/>
              <a:cs typeface="+mn-lt"/>
            </a:endParaRPr>
          </a:p>
          <a:p>
            <a:pPr lvl="1" indent="0"/>
            <a:r>
              <a:rPr lang="en-US" altLang="zh-TW" sz="2000" b="1" dirty="0">
                <a:ea typeface="新細明體"/>
                <a:cs typeface="Calibri"/>
              </a:rPr>
              <a:t>Very fast</a:t>
            </a:r>
          </a:p>
          <a:p>
            <a:r>
              <a:rPr lang="en-US" altLang="zh-TW" b="1" dirty="0">
                <a:ea typeface="新細明體"/>
                <a:cs typeface="Calibri"/>
              </a:rPr>
              <a:t>Weights and Biases---</a:t>
            </a:r>
            <a:r>
              <a:rPr lang="en-US" altLang="zh-TW" sz="2400" b="1" dirty="0">
                <a:ea typeface="新細明體"/>
                <a:cs typeface="Calibri"/>
              </a:rPr>
              <a:t>Visualize training metrics and losses</a:t>
            </a:r>
          </a:p>
          <a:p>
            <a:pPr lvl="1" indent="0"/>
            <a:r>
              <a:rPr lang="en-US" altLang="zh-TW" sz="2000" b="1" dirty="0">
                <a:ea typeface="新細明體"/>
                <a:cs typeface="Calibri"/>
              </a:rPr>
              <a:t>Connect with </a:t>
            </a:r>
            <a:r>
              <a:rPr lang="en-US" altLang="zh-TW" sz="2000" b="1" dirty="0" err="1">
                <a:ea typeface="新細明體"/>
                <a:cs typeface="Calibri"/>
              </a:rPr>
              <a:t>colab</a:t>
            </a:r>
            <a:endParaRPr lang="en-US" altLang="zh-TW" sz="2000" b="1" dirty="0">
              <a:ea typeface="新細明體"/>
              <a:cs typeface="Calibri"/>
            </a:endParaRPr>
          </a:p>
          <a:p>
            <a:pPr lvl="1" indent="0"/>
            <a:r>
              <a:rPr lang="en-US" altLang="zh-TW" sz="2000" b="1" dirty="0">
                <a:ea typeface="新細明體"/>
                <a:cs typeface="Calibri"/>
              </a:rPr>
              <a:t>Dynamic adjust with training process</a:t>
            </a:r>
          </a:p>
          <a:p>
            <a:r>
              <a:rPr lang="zh-TW" altLang="en-US" b="1">
                <a:ea typeface="新細明體"/>
                <a:cs typeface="Calibri"/>
              </a:rPr>
              <a:t>Colab</a:t>
            </a:r>
            <a:r>
              <a:rPr lang="zh-TW" altLang="en-US" sz="2400" b="1">
                <a:solidFill>
                  <a:srgbClr val="FFFFFF"/>
                </a:solidFill>
                <a:ea typeface="新細明體"/>
                <a:cs typeface="Calibri"/>
              </a:rPr>
              <a:t>---online environement for python and GPU</a:t>
            </a:r>
          </a:p>
          <a:p>
            <a:pPr lvl="1" indent="0"/>
            <a:r>
              <a:rPr lang="zh-TW" altLang="en-US" sz="2000" b="1">
                <a:solidFill>
                  <a:srgbClr val="FFFFFF"/>
                </a:solidFill>
                <a:ea typeface="新細明體"/>
                <a:cs typeface="Calibri"/>
              </a:rPr>
              <a:t>Free online resource of gpu</a:t>
            </a:r>
          </a:p>
          <a:p>
            <a:pPr lvl="1" indent="0"/>
            <a:r>
              <a:rPr lang="zh-TW" altLang="en-US" sz="2000" b="1">
                <a:solidFill>
                  <a:srgbClr val="FFFFFF"/>
                </a:solidFill>
                <a:ea typeface="新細明體"/>
                <a:cs typeface="Calibri"/>
              </a:rPr>
              <a:t>Easy to share and collaborate</a:t>
            </a:r>
            <a:endParaRPr lang="zh-TW" altLang="en-US" sz="2000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</p:txBody>
      </p:sp>
      <p:pic>
        <p:nvPicPr>
          <p:cNvPr id="4" name="圖片 5">
            <a:extLst>
              <a:ext uri="{FF2B5EF4-FFF2-40B4-BE49-F238E27FC236}">
                <a16:creationId xmlns:a16="http://schemas.microsoft.com/office/drawing/2014/main" id="{082FB2F2-C3FB-D546-6647-38F29457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60" y="2497655"/>
            <a:ext cx="4826540" cy="320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15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AE918A59-EC9F-EDCB-24F8-297AD20C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9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24E96D-FBF8-2E9F-DD5E-ABD5DFC7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400">
                <a:solidFill>
                  <a:srgbClr val="FFFFFF"/>
                </a:solidFill>
                <a:ea typeface="新細明體"/>
                <a:cs typeface="Calibri Light"/>
              </a:rPr>
              <a:t>Preprocessing</a:t>
            </a:r>
            <a:endParaRPr lang="zh-TW" sz="5400">
              <a:solidFill>
                <a:srgbClr val="FFFFFF"/>
              </a:solidFill>
            </a:endParaRP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53D51-F8B1-F9E1-9B3D-18CE28AE5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6104793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>
                <a:solidFill>
                  <a:srgbClr val="FFFFFF"/>
                </a:solidFill>
                <a:ea typeface="新細明體"/>
                <a:cs typeface="Calibri"/>
              </a:rPr>
              <a:t>Augmentation</a:t>
            </a:r>
          </a:p>
          <a:p>
            <a:pPr lvl="1" indent="0"/>
            <a:r>
              <a:rPr lang="zh-TW" altLang="en-US" b="1">
                <a:solidFill>
                  <a:srgbClr val="FFFFFF"/>
                </a:solidFill>
                <a:ea typeface="新細明體"/>
                <a:cs typeface="Calibri"/>
              </a:rPr>
              <a:t>Rotation---our objects are not affected by angle</a:t>
            </a:r>
          </a:p>
          <a:p>
            <a:pPr lvl="1" indent="0"/>
            <a:r>
              <a:rPr lang="zh-TW" altLang="en-US" b="1">
                <a:solidFill>
                  <a:srgbClr val="FFFFFF"/>
                </a:solidFill>
                <a:ea typeface="新細明體"/>
                <a:cs typeface="Calibri"/>
              </a:rPr>
              <a:t>Flipping---our objects are not affected by direction</a:t>
            </a:r>
          </a:p>
          <a:p>
            <a:pPr lvl="1" indent="0"/>
            <a:r>
              <a:rPr lang="zh-TW" altLang="en-US" b="1">
                <a:solidFill>
                  <a:srgbClr val="FFFFFF"/>
                </a:solidFill>
                <a:ea typeface="新細明體"/>
                <a:cs typeface="Calibri"/>
              </a:rPr>
              <a:t>excetra</a:t>
            </a:r>
          </a:p>
          <a:p>
            <a:r>
              <a:rPr lang="zh-TW" altLang="en-US" sz="3200" b="1">
                <a:solidFill>
                  <a:srgbClr val="FFFFFF"/>
                </a:solidFill>
                <a:ea typeface="新細明體"/>
                <a:cs typeface="Calibri"/>
              </a:rPr>
              <a:t>Background</a:t>
            </a:r>
          </a:p>
          <a:p>
            <a:pPr lvl="1" indent="0"/>
            <a:r>
              <a:rPr lang="zh-TW" altLang="en-US" b="1">
                <a:ea typeface="新細明體"/>
                <a:cs typeface="Calibri"/>
              </a:rPr>
              <a:t>Generate by the original image</a:t>
            </a:r>
          </a:p>
          <a:p>
            <a:pPr lvl="1" indent="0"/>
            <a:r>
              <a:rPr lang="zh-TW" altLang="en-US" b="1">
                <a:ea typeface="新細明體"/>
                <a:cs typeface="Calibri"/>
              </a:rPr>
              <a:t>No labels in those area</a:t>
            </a:r>
            <a:br>
              <a:rPr lang="zh-TW" altLang="en-US" sz="1400" dirty="0">
                <a:ea typeface="新細明體"/>
                <a:cs typeface="Calibri"/>
              </a:rPr>
            </a:br>
            <a:endParaRPr lang="zh-TW" altLang="en-US" sz="1400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  <a:p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</p:txBody>
      </p:sp>
      <p:pic>
        <p:nvPicPr>
          <p:cNvPr id="4" name="圖片 5" descr="一張含有 寢具 的圖片&#10;&#10;自動產生的描述">
            <a:extLst>
              <a:ext uri="{FF2B5EF4-FFF2-40B4-BE49-F238E27FC236}">
                <a16:creationId xmlns:a16="http://schemas.microsoft.com/office/drawing/2014/main" id="{0E14C026-BC29-80CD-91D6-CAD43310B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379" y="2187102"/>
            <a:ext cx="3813242" cy="38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15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AE918A59-EC9F-EDCB-24F8-297AD20C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9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24E96D-FBF8-2E9F-DD5E-ABD5DFC7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400">
                <a:solidFill>
                  <a:srgbClr val="FFFFFF"/>
                </a:solidFill>
                <a:ea typeface="新細明體"/>
                <a:cs typeface="Calibri Light"/>
              </a:rPr>
              <a:t>Validation</a:t>
            </a:r>
            <a:endParaRPr lang="zh-TW" altLang="en-US" sz="5400" dirty="0">
              <a:solidFill>
                <a:srgbClr val="FFFFFF"/>
              </a:solidFill>
              <a:ea typeface="新細明體"/>
              <a:cs typeface="Calibri Light"/>
            </a:endParaRP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53D51-F8B1-F9E1-9B3D-18CE28AE5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zh-TW" altLang="en-US" sz="1800" dirty="0">
                <a:ea typeface="新細明體"/>
                <a:cs typeface="Calibri"/>
              </a:rPr>
            </a:br>
            <a:endParaRPr lang="zh-TW" altLang="en-US" sz="1800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  <a:p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</p:txBody>
      </p:sp>
      <p:pic>
        <p:nvPicPr>
          <p:cNvPr id="4" name="圖片 8">
            <a:extLst>
              <a:ext uri="{FF2B5EF4-FFF2-40B4-BE49-F238E27FC236}">
                <a16:creationId xmlns:a16="http://schemas.microsoft.com/office/drawing/2014/main" id="{B744F11E-584F-5C9B-73B7-B9AFBE71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80" y="3642745"/>
            <a:ext cx="5272390" cy="2892074"/>
          </a:xfrm>
          <a:prstGeom prst="rect">
            <a:avLst/>
          </a:prstGeom>
        </p:spPr>
      </p:pic>
      <p:pic>
        <p:nvPicPr>
          <p:cNvPr id="9" name="圖片 9" descr="一張含有 地圖 的圖片&#10;&#10;自動產生的描述">
            <a:extLst>
              <a:ext uri="{FF2B5EF4-FFF2-40B4-BE49-F238E27FC236}">
                <a16:creationId xmlns:a16="http://schemas.microsoft.com/office/drawing/2014/main" id="{3EC90234-3419-B519-8BC8-F30F4B3B2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995055"/>
            <a:ext cx="4980561" cy="27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8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AE918A59-EC9F-EDCB-24F8-297AD20C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16222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24E96D-FBF8-2E9F-DD5E-ABD5DFC7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5400">
                <a:solidFill>
                  <a:srgbClr val="FFFFFF"/>
                </a:solidFill>
                <a:ea typeface="新細明體"/>
                <a:cs typeface="Calibri Light"/>
              </a:rPr>
              <a:t>Error Analysis</a:t>
            </a:r>
            <a:endParaRPr lang="zh-TW" sz="5400">
              <a:solidFill>
                <a:srgbClr val="FFFFFF"/>
              </a:solidFill>
            </a:endParaRPr>
          </a:p>
        </p:txBody>
      </p:sp>
      <p:sp>
        <p:nvSpPr>
          <p:cNvPr id="8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53D51-F8B1-F9E1-9B3D-18CE28AE5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4365951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b="1">
                <a:solidFill>
                  <a:srgbClr val="FFFFFF"/>
                </a:solidFill>
                <a:ea typeface="新細明體"/>
                <a:cs typeface="Calibri"/>
              </a:rPr>
              <a:t>Statistics of false-positive and false-negative(by IOU)</a:t>
            </a:r>
          </a:p>
          <a:p>
            <a:pPr lvl="1" indent="0"/>
            <a:r>
              <a:rPr lang="zh-TW" altLang="en-US" b="1">
                <a:ea typeface="新細明體"/>
                <a:cs typeface="Calibri"/>
              </a:rPr>
              <a:t>High and Width</a:t>
            </a:r>
          </a:p>
          <a:p>
            <a:pPr lvl="1" indent="0"/>
            <a:r>
              <a:rPr lang="zh-TW" altLang="en-US" b="1">
                <a:ea typeface="新細明體"/>
                <a:cs typeface="Calibri"/>
              </a:rPr>
              <a:t>BGR distribution</a:t>
            </a:r>
          </a:p>
          <a:p>
            <a:pPr lvl="1" indent="0"/>
            <a:r>
              <a:rPr lang="zh-TW" altLang="en-US" b="1">
                <a:ea typeface="新細明體"/>
                <a:cs typeface="Calibri"/>
              </a:rPr>
              <a:t>Probability distribution</a:t>
            </a:r>
            <a:endParaRPr lang="zh-TW" altLang="en-US" sz="1800" b="1">
              <a:ea typeface="新細明體"/>
              <a:cs typeface="Calibri"/>
            </a:endParaRPr>
          </a:p>
          <a:p>
            <a:r>
              <a:rPr lang="zh-TW" altLang="en-US" b="1">
                <a:ea typeface="新細明體"/>
                <a:cs typeface="Calibri"/>
              </a:rPr>
              <a:t>Visualize the false-positive in different score</a:t>
            </a:r>
            <a:br>
              <a:rPr lang="zh-TW" altLang="en-US" sz="2200" dirty="0">
                <a:ea typeface="新細明體"/>
                <a:cs typeface="Calibri"/>
              </a:rPr>
            </a:br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  <a:p>
            <a:endParaRPr lang="zh-TW" altLang="en-US" sz="2200">
              <a:solidFill>
                <a:srgbClr val="FFFFFF"/>
              </a:solidFill>
              <a:ea typeface="新細明體"/>
              <a:cs typeface="Calibri"/>
            </a:endParaRPr>
          </a:p>
        </p:txBody>
      </p:sp>
      <p:pic>
        <p:nvPicPr>
          <p:cNvPr id="6" name="圖片 8">
            <a:extLst>
              <a:ext uri="{FF2B5EF4-FFF2-40B4-BE49-F238E27FC236}">
                <a16:creationId xmlns:a16="http://schemas.microsoft.com/office/drawing/2014/main" id="{F241CF9C-169F-A52C-4B26-47E419963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83" y="2470999"/>
            <a:ext cx="6611814" cy="32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25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A5C4B023-166C-780A-57B3-6EDDB92D7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0667" r="-1" b="-1"/>
          <a:stretch/>
        </p:blipFill>
        <p:spPr>
          <a:xfrm>
            <a:off x="20" y="9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6C0F571-C2B8-8873-9637-BA3528AC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24" y="1065862"/>
            <a:ext cx="466571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800" b="1">
                <a:solidFill>
                  <a:srgbClr val="FFFFFF"/>
                </a:solidFill>
                <a:latin typeface="Microsoft JhengHei"/>
                <a:ea typeface="Microsoft JhengHei"/>
              </a:rPr>
              <a:t>Education Background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335535-286A-6FC3-BC8F-0C074A515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2000" b="1">
                <a:solidFill>
                  <a:srgbClr val="FFFFFF"/>
                </a:solidFill>
                <a:latin typeface="Microsoft JhengHei"/>
                <a:ea typeface="Microsoft JhengHei"/>
              </a:rPr>
              <a:t>National Taiwan University</a:t>
            </a:r>
            <a:br>
              <a:rPr lang="zh-TW" altLang="en-US" sz="2000" b="1">
                <a:solidFill>
                  <a:srgbClr val="FFFFFF"/>
                </a:solidFill>
                <a:latin typeface="Microsoft JhengHei"/>
                <a:ea typeface="Microsoft JhengHei"/>
              </a:rPr>
            </a:br>
            <a:r>
              <a:rPr lang="zh-TW" altLang="en-US" sz="2000" b="1">
                <a:solidFill>
                  <a:srgbClr val="FFFFFF"/>
                </a:solidFill>
                <a:latin typeface="Microsoft JhengHei"/>
                <a:ea typeface="Microsoft JhengHei"/>
              </a:rPr>
              <a:t>        Master degree, Physics</a:t>
            </a:r>
          </a:p>
          <a:p>
            <a:pPr>
              <a:buClr>
                <a:srgbClr val="C3B2A7"/>
              </a:buClr>
            </a:pPr>
            <a:r>
              <a:rPr lang="zh-TW" altLang="en-US" sz="2000" b="1">
                <a:solidFill>
                  <a:srgbClr val="FFFFFF"/>
                </a:solidFill>
                <a:latin typeface="Microsoft JhengHei"/>
                <a:ea typeface="Microsoft JhengHei"/>
              </a:rPr>
              <a:t>National Cheng Kung University</a:t>
            </a:r>
            <a:br>
              <a:rPr lang="zh-TW" altLang="en-US" sz="2000" b="1">
                <a:solidFill>
                  <a:srgbClr val="FFFFFF"/>
                </a:solidFill>
                <a:latin typeface="Microsoft JhengHei"/>
                <a:ea typeface="Microsoft JhengHei"/>
              </a:rPr>
            </a:br>
            <a:r>
              <a:rPr lang="zh-TW" altLang="en-US" sz="2000" b="1">
                <a:solidFill>
                  <a:srgbClr val="FFFFFF"/>
                </a:solidFill>
                <a:latin typeface="Microsoft JhengHei"/>
                <a:ea typeface="Microsoft JhengHei"/>
              </a:rPr>
              <a:t>        Bachelor degree, Physics</a:t>
            </a:r>
          </a:p>
          <a:p>
            <a:pPr>
              <a:buClr>
                <a:srgbClr val="C3B2A7"/>
              </a:buClr>
            </a:pPr>
            <a:r>
              <a:rPr lang="zh-TW" altLang="en-US" sz="2000" b="1">
                <a:solidFill>
                  <a:srgbClr val="FFFFFF"/>
                </a:solidFill>
                <a:latin typeface="Microsoft JhengHei"/>
                <a:ea typeface="Microsoft JhengHei"/>
              </a:rPr>
              <a:t>Taipei Municipal Chenggong High School</a:t>
            </a:r>
            <a:br>
              <a:rPr lang="zh-TW" altLang="en-US" sz="2000" b="1">
                <a:solidFill>
                  <a:srgbClr val="FFFFFF"/>
                </a:solidFill>
                <a:latin typeface="Microsoft JhengHei"/>
                <a:ea typeface="Microsoft JhengHei"/>
              </a:rPr>
            </a:br>
            <a:r>
              <a:rPr lang="zh-TW" altLang="en-US" sz="2000" b="1">
                <a:solidFill>
                  <a:srgbClr val="FFFFFF"/>
                </a:solidFill>
                <a:latin typeface="Microsoft JhengHei"/>
                <a:ea typeface="Microsoft JhengHei"/>
              </a:rPr>
              <a:t>        High school degree</a:t>
            </a:r>
          </a:p>
        </p:txBody>
      </p:sp>
    </p:spTree>
    <p:extLst>
      <p:ext uri="{BB962C8B-B14F-4D97-AF65-F5344CB8AC3E}">
        <p14:creationId xmlns:p14="http://schemas.microsoft.com/office/powerpoint/2010/main" val="2480834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A5C4B023-166C-780A-57B3-6EDDB92D7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-1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6C0F571-C2B8-8873-9637-BA3528AC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93061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Thank you!!</a:t>
            </a:r>
          </a:p>
          <a:p>
            <a:pPr algn="ctr"/>
            <a:endParaRPr lang="en-US" altLang="zh-TW" sz="5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16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A5C4B023-166C-780A-57B3-6EDDB92D7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0667" r="-1" b="-1"/>
          <a:stretch/>
        </p:blipFill>
        <p:spPr>
          <a:xfrm>
            <a:off x="20" y="9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6C0F571-C2B8-8873-9637-BA3528AC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543" y="2016561"/>
            <a:ext cx="5893662" cy="17749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atin typeface="Calibri"/>
                <a:cs typeface="Calibri"/>
              </a:rPr>
              <a:t>Director </a:t>
            </a:r>
            <a:br>
              <a:rPr lang="en-US" sz="5400" b="1" dirty="0">
                <a:latin typeface="Calibri"/>
                <a:cs typeface="Calibri"/>
              </a:rPr>
            </a:br>
            <a:r>
              <a:rPr lang="en-US" sz="5400" b="1" dirty="0">
                <a:latin typeface="Calibri"/>
                <a:cs typeface="Calibri"/>
              </a:rPr>
              <a:t>of pop dance club</a:t>
            </a:r>
            <a:endParaRPr lang="zh-TW" altLang="en-US" sz="5400" dirty="0">
              <a:cs typeface="+mj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335535-286A-6FC3-BC8F-0C074A515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544" y="3928042"/>
            <a:ext cx="5483562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C3B2A7"/>
              </a:buClr>
              <a:buNone/>
            </a:pPr>
            <a:r>
              <a:rPr lang="en-US" altLang="zh-TW" b="1" dirty="0">
                <a:ea typeface="新細明體"/>
                <a:cs typeface="Calibri"/>
              </a:rPr>
              <a:t>   ---leadership</a:t>
            </a:r>
            <a:endParaRPr lang="en-US" sz="3600">
              <a:cs typeface="Calibri"/>
            </a:endParaRPr>
          </a:p>
          <a:p>
            <a:pPr marL="0" indent="0">
              <a:buNone/>
            </a:pPr>
            <a:r>
              <a:rPr lang="en-US" altLang="zh-TW" b="1" dirty="0">
                <a:ea typeface="新細明體"/>
                <a:cs typeface="Calibri"/>
              </a:rPr>
              <a:t>   ---team work</a:t>
            </a:r>
          </a:p>
          <a:p>
            <a:pPr marL="0" indent="0">
              <a:buNone/>
            </a:pPr>
            <a:r>
              <a:rPr lang="en-US" altLang="zh-TW" b="1" dirty="0">
                <a:ea typeface="新細明體"/>
                <a:cs typeface="Calibri"/>
              </a:rPr>
              <a:t>   ---friendship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D53A9B-9757-4152-AC12-68721FC8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4811"/>
            <a:ext cx="4803820" cy="49283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6" descr="一張含有 建築物, 個人, 室外, 地面 的圖片&#10;&#10;自動產生的描述">
            <a:extLst>
              <a:ext uri="{FF2B5EF4-FFF2-40B4-BE49-F238E27FC236}">
                <a16:creationId xmlns:a16="http://schemas.microsoft.com/office/drawing/2014/main" id="{41B53217-92C4-A0BF-5489-99C78B0F4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00" r="20527"/>
          <a:stretch/>
        </p:blipFill>
        <p:spPr>
          <a:xfrm>
            <a:off x="20" y="1129284"/>
            <a:ext cx="4617700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65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A5C4B023-166C-780A-57B3-6EDDB92D7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068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6C0F571-C2B8-8873-9637-BA3528AC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6600">
                <a:solidFill>
                  <a:srgbClr val="FFFFFF"/>
                </a:solidFill>
              </a:rPr>
              <a:t>Body Performance</a:t>
            </a:r>
          </a:p>
          <a:p>
            <a:pPr algn="ctr"/>
            <a:endParaRPr lang="en-US" altLang="zh-TW" sz="6600" b="1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335535-286A-6FC3-BC8F-0C074A515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Kaggle dataset</a:t>
            </a:r>
            <a:endParaRPr lang="en-US" altLang="zh-TW" b="1" dirty="0">
              <a:solidFill>
                <a:srgbClr val="FFFFFF"/>
              </a:solidFill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霧氣瀰漫的山脈">
            <a:extLst>
              <a:ext uri="{FF2B5EF4-FFF2-40B4-BE49-F238E27FC236}">
                <a16:creationId xmlns:a16="http://schemas.microsoft.com/office/drawing/2014/main" id="{6ED8F4A9-D2D8-D3F5-16A9-D9FCB0CDC3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9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C0B71D9-4531-4946-9E51-12176E8D8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540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ACEA039-C3E1-8140-F900-AF896EF12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04446"/>
            <a:ext cx="10163908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SzPct val="114999"/>
            </a:pPr>
            <a:r>
              <a:rPr lang="en-US" altLang="zh-TW" sz="2400" b="1" dirty="0">
                <a:solidFill>
                  <a:srgbClr val="FFFFFF"/>
                </a:solidFill>
                <a:ea typeface="新細明體"/>
              </a:rPr>
              <a:t>From kaggle.com</a:t>
            </a:r>
            <a:endParaRPr lang="en-US" altLang="zh-TW" sz="2400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r>
              <a:rPr lang="en-US" altLang="zh-TW" sz="2400" b="1" dirty="0">
                <a:solidFill>
                  <a:srgbClr val="FFFFFF"/>
                </a:solidFill>
                <a:ea typeface="新細明體"/>
              </a:rPr>
              <a:t>Data shape(row data = 13393, features = 12)</a:t>
            </a:r>
            <a:endParaRPr lang="en-US" altLang="zh-TW" sz="2400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r>
              <a:rPr lang="en-US" altLang="zh-TW" sz="2400" b="1" dirty="0">
                <a:solidFill>
                  <a:srgbClr val="FFFFFF"/>
                </a:solidFill>
                <a:ea typeface="新細明體"/>
              </a:rPr>
              <a:t>Features: Age, gender, height, weight, body fat_%, diastolic (blood pressure), systolic (blood pressure), grip force, sit and band forward, sit-ups counts, broad jump</a:t>
            </a:r>
            <a:endParaRPr lang="en-US" altLang="zh-TW" sz="2400" b="1" dirty="0" err="1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r>
              <a:rPr lang="en-US" altLang="zh-TW" sz="2400" b="1" dirty="0">
                <a:solidFill>
                  <a:srgbClr val="FFFFFF"/>
                </a:solidFill>
                <a:ea typeface="新細明體"/>
              </a:rPr>
              <a:t>Class: A, B, C, D (A is the best)</a:t>
            </a:r>
            <a:endParaRPr lang="en-US" altLang="zh-TW" sz="2400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endParaRPr lang="en-US" altLang="zh-TW" sz="2200">
              <a:solidFill>
                <a:srgbClr val="FFFFFF"/>
              </a:solidFill>
            </a:endParaRPr>
          </a:p>
        </p:txBody>
      </p:sp>
      <p:pic>
        <p:nvPicPr>
          <p:cNvPr id="10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83DBFAB7-8B6C-30A7-9169-6304CD401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60" y="4519171"/>
            <a:ext cx="5749331" cy="130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37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霧氣瀰漫的山脈">
            <a:extLst>
              <a:ext uri="{FF2B5EF4-FFF2-40B4-BE49-F238E27FC236}">
                <a16:creationId xmlns:a16="http://schemas.microsoft.com/office/drawing/2014/main" id="{FD52E187-F76E-305D-F9BE-29FCC6B05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14663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8AAD05-E3E3-8A02-29FA-44F69A75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5400" dirty="0">
                <a:solidFill>
                  <a:srgbClr val="FFFFFF"/>
                </a:solidFill>
                <a:ea typeface="新細明體"/>
              </a:rPr>
              <a:t>Feature Engineering</a:t>
            </a:r>
            <a:endParaRPr lang="en-US" altLang="zh-TW" sz="5400" dirty="0">
              <a:solidFill>
                <a:srgbClr val="FFFFFF"/>
              </a:solidFill>
            </a:endParaRP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D72AC89-C7CC-72B3-4E11-7B06BF37C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75238" y="2004446"/>
            <a:ext cx="4104544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>
                <a:solidFill>
                  <a:srgbClr val="FFFFFF"/>
                </a:solidFill>
                <a:ea typeface="新細明體"/>
              </a:rPr>
              <a:t>No missing data</a:t>
            </a:r>
            <a:endParaRPr lang="en-US" altLang="zh-TW" b="1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r>
              <a:rPr lang="en-US" altLang="zh-TW" b="1" dirty="0">
                <a:solidFill>
                  <a:srgbClr val="FFFFFF"/>
                </a:solidFill>
                <a:ea typeface="新細明體"/>
              </a:rPr>
              <a:t>Vectorize the 'gender'</a:t>
            </a:r>
            <a:endParaRPr lang="en-US" altLang="zh-TW" b="1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Outlier detection(</a:t>
            </a:r>
            <a:r>
              <a:rPr lang="en-US" altLang="zh-TW" b="1" dirty="0" err="1">
                <a:solidFill>
                  <a:srgbClr val="FFFFFF"/>
                </a:solidFill>
                <a:ea typeface="新細明體"/>
                <a:cs typeface="Calibri"/>
              </a:rPr>
              <a:t>iqr</a:t>
            </a:r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)</a:t>
            </a:r>
            <a:endParaRPr lang="en-US" altLang="zh-TW" b="1" dirty="0">
              <a:solidFill>
                <a:srgbClr val="FFFFFF"/>
              </a:solidFill>
              <a:ea typeface="新細明體"/>
            </a:endParaRPr>
          </a:p>
          <a:p>
            <a:pPr>
              <a:buSzPct val="114999"/>
            </a:pPr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Generate new features</a:t>
            </a:r>
          </a:p>
          <a:p>
            <a:pPr>
              <a:buSzPct val="114999"/>
            </a:pPr>
            <a:r>
              <a:rPr lang="en-US" b="1" dirty="0">
                <a:solidFill>
                  <a:srgbClr val="FFFFFF"/>
                </a:solidFill>
                <a:ea typeface="新細明體"/>
                <a:cs typeface="Calibri"/>
              </a:rPr>
              <a:t>Standardize the data</a:t>
            </a:r>
            <a:endParaRPr lang="en-US" altLang="zh-TW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Eliminate high correlation features(0.8)</a:t>
            </a:r>
            <a:endParaRPr lang="en-US" altLang="zh-TW" b="1" dirty="0">
              <a:solidFill>
                <a:srgbClr val="FFFFFF"/>
              </a:solidFill>
              <a:ea typeface="新細明體"/>
            </a:endParaRPr>
          </a:p>
          <a:p>
            <a:pPr>
              <a:buSzPct val="114999"/>
            </a:pPr>
            <a:r>
              <a:rPr lang="en-US" altLang="zh-TW" b="1" dirty="0">
                <a:solidFill>
                  <a:srgbClr val="FFFFFF"/>
                </a:solidFill>
                <a:ea typeface="新細明體"/>
              </a:rPr>
              <a:t>Present in </a:t>
            </a:r>
            <a:r>
              <a:rPr lang="en-US" altLang="zh-TW" b="1" dirty="0" err="1">
                <a:solidFill>
                  <a:srgbClr val="FFFFFF"/>
                </a:solidFill>
                <a:ea typeface="新細明體"/>
              </a:rPr>
              <a:t>stripplot</a:t>
            </a:r>
            <a:r>
              <a:rPr lang="en-US" altLang="zh-TW" b="1" dirty="0">
                <a:solidFill>
                  <a:srgbClr val="FFFFFF"/>
                </a:solidFill>
                <a:ea typeface="新細明體"/>
              </a:rPr>
              <a:t> form</a:t>
            </a:r>
            <a:endParaRPr lang="en-US" altLang="zh-TW" b="1" dirty="0">
              <a:solidFill>
                <a:srgbClr val="FFFFFF"/>
              </a:solidFill>
              <a:ea typeface="新細明體"/>
              <a:cs typeface="Calibri"/>
            </a:endParaRPr>
          </a:p>
          <a:p>
            <a:endParaRPr lang="en-US" altLang="zh-TW" sz="2200">
              <a:solidFill>
                <a:srgbClr val="FFFFFF"/>
              </a:solidFill>
              <a:ea typeface="新細明體" panose="02020500000000000000" pitchFamily="18" charset="-120"/>
              <a:cs typeface="Calibri"/>
            </a:endParaRPr>
          </a:p>
          <a:p>
            <a:endParaRPr lang="en-US" altLang="zh-TW" sz="2200">
              <a:solidFill>
                <a:srgbClr val="FFFFFF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663F42-FAAA-BB08-76FB-E9AFD8D8AAF8}"/>
              </a:ext>
            </a:extLst>
          </p:cNvPr>
          <p:cNvSpPr txBox="1"/>
          <p:nvPr/>
        </p:nvSpPr>
        <p:spPr>
          <a:xfrm>
            <a:off x="4875125" y="78728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zh-TW" altLang="en-US">
                <a:ea typeface="新細明體"/>
              </a:rPr>
              <a:t>按一下以新增字</a:t>
            </a:r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C4C965E3-3728-6E19-80D8-28614E06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2299905"/>
            <a:ext cx="5486400" cy="35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18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59443381-1B21-7BB9-B7C3-B9386DB5C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7" r="1" b="1"/>
          <a:stretch/>
        </p:blipFill>
        <p:spPr>
          <a:xfrm>
            <a:off x="20" y="9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72D9BA-92D2-4663-743E-B0DB270014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7455" y="2102772"/>
            <a:ext cx="4390126" cy="3040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  <a:ea typeface="新細明體"/>
              </a:rPr>
              <a:t>Correlation between top 3 features</a:t>
            </a:r>
            <a:br>
              <a:rPr lang="en-US" altLang="zh-TW" sz="5200" dirty="0">
                <a:ea typeface="新細明體"/>
              </a:rPr>
            </a:br>
            <a:r>
              <a:rPr lang="en-US" altLang="zh-TW" sz="2400" b="1" dirty="0">
                <a:solidFill>
                  <a:srgbClr val="FFFFFF"/>
                </a:solidFill>
                <a:ea typeface="新細明體"/>
                <a:cs typeface="Calibri Light"/>
              </a:rPr>
              <a:t>    ---sit and bend forward</a:t>
            </a:r>
            <a:br>
              <a:rPr lang="en-US" altLang="zh-TW" sz="2400" b="1" dirty="0">
                <a:ea typeface="新細明體"/>
                <a:cs typeface="Calibri Light"/>
              </a:rPr>
            </a:br>
            <a:r>
              <a:rPr lang="en-US" altLang="zh-TW" sz="2400" b="1" dirty="0">
                <a:solidFill>
                  <a:srgbClr val="FFFFFF"/>
                </a:solidFill>
                <a:ea typeface="新細明體"/>
                <a:cs typeface="Calibri Light"/>
              </a:rPr>
              <a:t>    ---sit ups counts</a:t>
            </a:r>
            <a:br>
              <a:rPr lang="en-US" altLang="zh-TW" sz="2400" b="1" dirty="0">
                <a:ea typeface="新細明體"/>
                <a:cs typeface="Calibri Light"/>
              </a:rPr>
            </a:br>
            <a:r>
              <a:rPr lang="en-US" altLang="zh-TW" sz="2400" b="1" dirty="0">
                <a:solidFill>
                  <a:srgbClr val="FFFFFF"/>
                </a:solidFill>
                <a:ea typeface="新細明體"/>
                <a:cs typeface="Calibri Light"/>
              </a:rPr>
              <a:t>    ---body fat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文字方塊 1">
            <a:extLst>
              <a:ext uri="{FF2B5EF4-FFF2-40B4-BE49-F238E27FC236}">
                <a16:creationId xmlns:a16="http://schemas.microsoft.com/office/drawing/2014/main" id="{0E67E5FC-CA7F-0054-9AE1-70BDB37FE516}"/>
              </a:ext>
            </a:extLst>
          </p:cNvPr>
          <p:cNvSpPr txBox="1"/>
          <p:nvPr/>
        </p:nvSpPr>
        <p:spPr>
          <a:xfrm>
            <a:off x="9591675" y="6543675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dirty="0">
              <a:ea typeface="新細明體"/>
            </a:endParaRPr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BAEBF431-7675-15F7-1EC7-BB75242F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180" y="1632439"/>
            <a:ext cx="5498123" cy="39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5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霧氣瀰漫的山脈">
            <a:extLst>
              <a:ext uri="{FF2B5EF4-FFF2-40B4-BE49-F238E27FC236}">
                <a16:creationId xmlns:a16="http://schemas.microsoft.com/office/drawing/2014/main" id="{FD52E187-F76E-305D-F9BE-29FCC6B05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14663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08AAD05-E3E3-8A02-29FA-44F69A75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5400" dirty="0">
                <a:solidFill>
                  <a:srgbClr val="FFFFFF"/>
                </a:solidFill>
                <a:ea typeface="新細明體"/>
              </a:rPr>
              <a:t>"New" features</a:t>
            </a:r>
            <a:endParaRPr lang="en-US" altLang="zh-TW" sz="5400" dirty="0">
              <a:solidFill>
                <a:srgbClr val="FFFFFF"/>
              </a:solidFill>
            </a:endParaRP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D72AC89-C7CC-72B3-4E11-7B06BF37C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8063" y="2204471"/>
            <a:ext cx="4104544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Generate by "</a:t>
            </a:r>
            <a:r>
              <a:rPr lang="en-US" altLang="zh-TW" b="1" dirty="0" err="1">
                <a:solidFill>
                  <a:srgbClr val="FFFFFF"/>
                </a:solidFill>
                <a:ea typeface="新細明體"/>
                <a:cs typeface="Calibri"/>
              </a:rPr>
              <a:t>PolynomialFeatures</a:t>
            </a:r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" with </a:t>
            </a:r>
            <a:r>
              <a:rPr lang="en-US" altLang="zh-TW" b="1" dirty="0" err="1">
                <a:solidFill>
                  <a:srgbClr val="FFFFFF"/>
                </a:solidFill>
                <a:ea typeface="新細明體"/>
                <a:cs typeface="Calibri"/>
              </a:rPr>
              <a:t>interaction_only</a:t>
            </a:r>
          </a:p>
          <a:p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Eliminate by correlation threshold=0.8 and </a:t>
            </a:r>
            <a:r>
              <a:rPr lang="en-US" altLang="zh-TW" b="1" dirty="0" err="1">
                <a:solidFill>
                  <a:srgbClr val="FFFFFF"/>
                </a:solidFill>
                <a:ea typeface="新細明體"/>
                <a:cs typeface="Calibri"/>
              </a:rPr>
              <a:t>choosen</a:t>
            </a:r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 by </a:t>
            </a:r>
            <a:r>
              <a:rPr lang="en-US" altLang="zh-TW" b="1" dirty="0" err="1">
                <a:solidFill>
                  <a:srgbClr val="FFFFFF"/>
                </a:solidFill>
                <a:ea typeface="新細明體"/>
                <a:cs typeface="Calibri"/>
              </a:rPr>
              <a:t>highset</a:t>
            </a:r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 correlation with "class"</a:t>
            </a:r>
            <a:endParaRPr lang="en-US" altLang="zh-TW" b="1" dirty="0">
              <a:solidFill>
                <a:srgbClr val="FFFFFF"/>
              </a:solidFill>
              <a:ea typeface="新細明體" panose="02020500000000000000" pitchFamily="18" charset="-120"/>
              <a:cs typeface="Calibri"/>
            </a:endParaRPr>
          </a:p>
          <a:p>
            <a:r>
              <a:rPr lang="en-US" altLang="zh-TW" b="1" dirty="0">
                <a:solidFill>
                  <a:srgbClr val="FFFFFF"/>
                </a:solidFill>
                <a:ea typeface="新細明體"/>
                <a:cs typeface="Calibri"/>
              </a:rPr>
              <a:t>Most Original features have been eliminate</a:t>
            </a:r>
          </a:p>
          <a:p>
            <a:endParaRPr lang="en-US" altLang="zh-TW" sz="2200">
              <a:solidFill>
                <a:srgbClr val="FFFFFF"/>
              </a:solidFill>
              <a:cs typeface="Calibri"/>
            </a:endParaRPr>
          </a:p>
          <a:p>
            <a:endParaRPr lang="en-US" altLang="zh-TW" sz="2200">
              <a:solidFill>
                <a:srgbClr val="FFFFFF"/>
              </a:solidFill>
              <a:cs typeface="Calibr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F663F42-FAAA-BB08-76FB-E9AFD8D8AAF8}"/>
              </a:ext>
            </a:extLst>
          </p:cNvPr>
          <p:cNvSpPr txBox="1"/>
          <p:nvPr/>
        </p:nvSpPr>
        <p:spPr>
          <a:xfrm>
            <a:off x="4875125" y="78728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zh-TW" altLang="en-US">
                <a:ea typeface="新細明體"/>
              </a:rPr>
              <a:t>按一下以新增字</a:t>
            </a:r>
          </a:p>
        </p:txBody>
      </p:sp>
      <p:pic>
        <p:nvPicPr>
          <p:cNvPr id="4" name="圖片 7">
            <a:extLst>
              <a:ext uri="{FF2B5EF4-FFF2-40B4-BE49-F238E27FC236}">
                <a16:creationId xmlns:a16="http://schemas.microsoft.com/office/drawing/2014/main" id="{3DB9139C-C349-166E-D58B-AF7B1C65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032924"/>
            <a:ext cx="6677025" cy="43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00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霧氣瀰漫的山脈">
            <a:extLst>
              <a:ext uri="{FF2B5EF4-FFF2-40B4-BE49-F238E27FC236}">
                <a16:creationId xmlns:a16="http://schemas.microsoft.com/office/drawing/2014/main" id="{C40B9C45-FFCE-0041-6C81-4B21C3F994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0667" r="-1" b="-1"/>
          <a:stretch/>
        </p:blipFill>
        <p:spPr>
          <a:xfrm>
            <a:off x="20" y="9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28C316-F2C4-ECF5-CF55-2A56E3644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5400" dirty="0">
                <a:solidFill>
                  <a:srgbClr val="FFFFFF"/>
                </a:solidFill>
                <a:ea typeface="新細明體"/>
              </a:rPr>
              <a:t>Models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9506B-8D03-FECE-6E21-9F23196E6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04446"/>
            <a:ext cx="4690852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3200" b="1" dirty="0">
                <a:solidFill>
                  <a:srgbClr val="FFFFFF"/>
                </a:solidFill>
                <a:ea typeface="新細明體"/>
                <a:cs typeface="Calibri"/>
              </a:rPr>
              <a:t>Logistic regression</a:t>
            </a:r>
          </a:p>
          <a:p>
            <a:r>
              <a:rPr lang="en-US" altLang="zh-TW" sz="3200" b="1" dirty="0">
                <a:solidFill>
                  <a:srgbClr val="FFFFFF"/>
                </a:solidFill>
                <a:ea typeface="新細明體"/>
              </a:rPr>
              <a:t>KNN</a:t>
            </a:r>
            <a:endParaRPr lang="en-US" sz="3200">
              <a:solidFill>
                <a:srgbClr val="FFFFFF"/>
              </a:solidFill>
              <a:ea typeface="新細明體"/>
              <a:cs typeface="Calibri"/>
            </a:endParaRPr>
          </a:p>
          <a:p>
            <a:r>
              <a:rPr lang="en-US" altLang="zh-TW" sz="3200" b="1" dirty="0">
                <a:solidFill>
                  <a:srgbClr val="FFFFFF"/>
                </a:solidFill>
                <a:ea typeface="新細明體"/>
              </a:rPr>
              <a:t>Decision</a:t>
            </a:r>
            <a:r>
              <a:rPr lang="en-US" altLang="zh-TW" sz="3200" b="1" dirty="0">
                <a:solidFill>
                  <a:srgbClr val="FFFFFF"/>
                </a:solidFill>
                <a:ea typeface="新細明體"/>
                <a:cs typeface="Calibri"/>
              </a:rPr>
              <a:t> Tree</a:t>
            </a:r>
            <a:endParaRPr lang="en-US" sz="3200">
              <a:solidFill>
                <a:srgbClr val="FFFFFF"/>
              </a:solidFill>
              <a:ea typeface="新細明體"/>
              <a:cs typeface="Calibri"/>
            </a:endParaRPr>
          </a:p>
          <a:p>
            <a:pPr>
              <a:buSzPct val="114999"/>
            </a:pPr>
            <a:r>
              <a:rPr lang="en-US" altLang="zh-CN" sz="3200" b="1" dirty="0">
                <a:solidFill>
                  <a:srgbClr val="FFFFFF"/>
                </a:solidFill>
                <a:ea typeface="等线"/>
              </a:rPr>
              <a:t>Random Forest </a:t>
            </a:r>
            <a:endParaRPr lang="en-US" altLang="zh-CN" sz="3200" b="1" dirty="0">
              <a:solidFill>
                <a:srgbClr val="FFFFFF"/>
              </a:solidFill>
              <a:ea typeface="等线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5621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0</Words>
  <Application>Microsoft Office PowerPoint</Application>
  <PresentationFormat>寬螢幕</PresentationFormat>
  <Paragraphs>0</Paragraphs>
  <Slides>20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Office Theme</vt:lpstr>
      <vt:lpstr>黃柏碩 Ryan Huang</vt:lpstr>
      <vt:lpstr>Education Background</vt:lpstr>
      <vt:lpstr>Director  of pop dance club</vt:lpstr>
      <vt:lpstr>Body Performance </vt:lpstr>
      <vt:lpstr>Data</vt:lpstr>
      <vt:lpstr>Feature Engineering</vt:lpstr>
      <vt:lpstr>Correlation between top 3 features     ---sit and bend forward     ---sit ups counts     ---body fat</vt:lpstr>
      <vt:lpstr>"New" features</vt:lpstr>
      <vt:lpstr>Models</vt:lpstr>
      <vt:lpstr>Feature Selection</vt:lpstr>
      <vt:lpstr>Feature Selection---KNN increase best</vt:lpstr>
      <vt:lpstr>PCA—not so well</vt:lpstr>
      <vt:lpstr>Conclusion</vt:lpstr>
      <vt:lpstr>STAS Detection of Lung Adenocarcinoma </vt:lpstr>
      <vt:lpstr>Data</vt:lpstr>
      <vt:lpstr>Model and Environment</vt:lpstr>
      <vt:lpstr>Preprocessing</vt:lpstr>
      <vt:lpstr>Validation</vt:lpstr>
      <vt:lpstr>Error Analysis</vt:lpstr>
      <vt:lpstr>Thank you!!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/>
  <cp:revision>1464</cp:revision>
  <dcterms:created xsi:type="dcterms:W3CDTF">2022-03-27T15:04:52Z</dcterms:created>
  <dcterms:modified xsi:type="dcterms:W3CDTF">2022-07-07T05:43:48Z</dcterms:modified>
</cp:coreProperties>
</file>